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2" r:id="rId1"/>
  </p:sldMasterIdLst>
  <p:notesMasterIdLst>
    <p:notesMasterId r:id="rId12"/>
  </p:notesMasterIdLst>
  <p:handoutMasterIdLst>
    <p:handoutMasterId r:id="rId13"/>
  </p:handoutMasterIdLst>
  <p:sldIdLst>
    <p:sldId id="256" r:id="rId2"/>
    <p:sldId id="310" r:id="rId3"/>
    <p:sldId id="317" r:id="rId4"/>
    <p:sldId id="315" r:id="rId5"/>
    <p:sldId id="316" r:id="rId6"/>
    <p:sldId id="318" r:id="rId7"/>
    <p:sldId id="320" r:id="rId8"/>
    <p:sldId id="324" r:id="rId9"/>
    <p:sldId id="325" r:id="rId10"/>
    <p:sldId id="303" r:id="rId11"/>
  </p:sldIdLst>
  <p:sldSz cx="9144000" cy="5715000" type="screen16x10"/>
  <p:notesSz cx="6858000" cy="9296400"/>
  <p:defaultTextStyle>
    <a:defPPr>
      <a:defRPr lang="en-US"/>
    </a:defPPr>
    <a:lvl1pPr algn="l" rtl="0" fontAlgn="base">
      <a:spcBef>
        <a:spcPct val="20000"/>
      </a:spcBef>
      <a:spcAft>
        <a:spcPct val="0"/>
      </a:spcAft>
      <a:buChar char="•"/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fontAlgn="base">
      <a:spcBef>
        <a:spcPct val="20000"/>
      </a:spcBef>
      <a:spcAft>
        <a:spcPct val="0"/>
      </a:spcAft>
      <a:buChar char="•"/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rtl="0" fontAlgn="base">
      <a:spcBef>
        <a:spcPct val="20000"/>
      </a:spcBef>
      <a:spcAft>
        <a:spcPct val="0"/>
      </a:spcAft>
      <a:buChar char="•"/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rtl="0" fontAlgn="base">
      <a:spcBef>
        <a:spcPct val="20000"/>
      </a:spcBef>
      <a:spcAft>
        <a:spcPct val="0"/>
      </a:spcAft>
      <a:buChar char="•"/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rtl="0" fontAlgn="base">
      <a:spcBef>
        <a:spcPct val="20000"/>
      </a:spcBef>
      <a:spcAft>
        <a:spcPct val="0"/>
      </a:spcAft>
      <a:buChar char="•"/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BF271"/>
    <a:srgbClr val="FBF376"/>
    <a:srgbClr val="E5C425"/>
    <a:srgbClr val="E3BF24"/>
    <a:srgbClr val="0000CC"/>
    <a:srgbClr val="993366"/>
    <a:srgbClr val="0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-1416" y="-96"/>
      </p:cViewPr>
      <p:guideLst>
        <p:guide orient="horz" pos="180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55" d="100"/>
          <a:sy n="55" d="100"/>
        </p:scale>
        <p:origin x="-2856" y="-90"/>
      </p:cViewPr>
      <p:guideLst>
        <p:guide orient="horz" pos="2928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handoutMaster" Target="handoutMasters/handoutMaster1.xml"/><Relationship Id="rId14" Type="http://schemas.openxmlformats.org/officeDocument/2006/relationships/printerSettings" Target="printerSettings/printerSettings1.bin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buFontTx/>
              <a:buNone/>
              <a:defRPr sz="1200">
                <a:latin typeface="Times New Roman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FontTx/>
              <a:buNone/>
              <a:defRPr sz="1200">
                <a:latin typeface="Times New Roman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4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31263"/>
            <a:ext cx="2971800" cy="46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buFontTx/>
              <a:buNone/>
              <a:defRPr sz="1200">
                <a:latin typeface="Times New Roman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4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831263"/>
            <a:ext cx="2971800" cy="46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FontTx/>
              <a:buNone/>
              <a:defRPr sz="1200">
                <a:latin typeface="Times New Roman" charset="0"/>
              </a:defRPr>
            </a:lvl1pPr>
          </a:lstStyle>
          <a:p>
            <a:pPr>
              <a:defRPr/>
            </a:pPr>
            <a:fld id="{BC50FA24-09C2-6B40-9BF8-F15076CEBD2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96001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buFontTx/>
              <a:buNone/>
              <a:defRPr sz="1200">
                <a:latin typeface="Times New Roman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FontTx/>
              <a:buNone/>
              <a:defRPr sz="1200">
                <a:latin typeface="Times New Roman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43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641350" y="696913"/>
            <a:ext cx="5575300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638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416425"/>
            <a:ext cx="5029200" cy="4183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639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31263"/>
            <a:ext cx="2971800" cy="46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buFontTx/>
              <a:buNone/>
              <a:defRPr sz="1200">
                <a:latin typeface="Times New Roman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639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831263"/>
            <a:ext cx="2971800" cy="46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FontTx/>
              <a:buNone/>
              <a:defRPr sz="1200">
                <a:latin typeface="Times New Roman" charset="0"/>
              </a:defRPr>
            </a:lvl1pPr>
          </a:lstStyle>
          <a:p>
            <a:pPr>
              <a:defRPr/>
            </a:pPr>
            <a:fld id="{EDAB6C25-FA31-8E46-9A66-38F82D52A40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64392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0"/>
        <a:cs typeface="Arial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Arial" charset="0"/>
        <a:cs typeface="Arial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Arial" charset="0"/>
        <a:cs typeface="Arial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Arial" charset="0"/>
        <a:cs typeface="Arial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Arial" charset="0"/>
        <a:cs typeface="Arial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41350" y="696913"/>
            <a:ext cx="5575300" cy="3486150"/>
          </a:xfrm>
          <a:ln/>
        </p:spPr>
      </p:sp>
      <p:sp>
        <p:nvSpPr>
          <p:cNvPr id="29698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69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A01612BA-9604-804B-A8B3-1FC010FA6B79}" type="slidenum">
              <a:rPr lang="en-US" sz="1200">
                <a:latin typeface="Times New Roman" charset="0"/>
              </a:rPr>
              <a:pPr eaLnBrk="1" hangingPunct="1"/>
              <a:t>8</a:t>
            </a:fld>
            <a:endParaRPr lang="en-US" sz="1200">
              <a:latin typeface="Times New Roman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9" descr="osg_logo_4c_whit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74084"/>
            <a:ext cx="1393825" cy="7712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293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1905000"/>
            <a:ext cx="7772400" cy="952500"/>
          </a:xfrm>
        </p:spPr>
        <p:txBody>
          <a:bodyPr/>
          <a:lstStyle>
            <a:lvl1pPr>
              <a:defRPr>
                <a:solidFill>
                  <a:schemeClr val="hlink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52932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647700" y="3238500"/>
            <a:ext cx="8128000" cy="1460500"/>
          </a:xfrm>
        </p:spPr>
        <p:txBody>
          <a:bodyPr/>
          <a:lstStyle>
            <a:lvl1pPr marL="0" indent="0" algn="ctr">
              <a:buFont typeface="Times" charset="0"/>
              <a:buNone/>
              <a:defRPr sz="2400" baseline="0">
                <a:solidFill>
                  <a:schemeClr val="hlink"/>
                </a:solidFill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14286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9AF6FE5-ADBB-0C4E-B65C-7A6EC71F4AF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8837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04000" y="95250"/>
            <a:ext cx="1943100" cy="49212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700" y="95250"/>
            <a:ext cx="5676900" cy="49212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B9E385-0344-EB41-81AA-AC7024A9C3E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2673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77994E2-051A-DA48-858F-1FC58897A89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4121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672417"/>
            <a:ext cx="7772400" cy="1135063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422261"/>
            <a:ext cx="7772400" cy="1250156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8A4205F-89B6-8743-B3A2-F5872060DE4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048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74700" y="1111250"/>
            <a:ext cx="3810000" cy="39052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37100" y="1111250"/>
            <a:ext cx="3810000" cy="39052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991C0AE-E153-A241-B539-C3AA032428A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1571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865"/>
            <a:ext cx="8229600" cy="9525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79261"/>
            <a:ext cx="4040188" cy="53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812396"/>
            <a:ext cx="4040188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279261"/>
            <a:ext cx="4041775" cy="53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812396"/>
            <a:ext cx="4041775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3624DD0-3228-9B43-95BC-F4268817C30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0349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58753AE-133C-114E-87A7-4A2E5B74837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6608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1D5AED3-A527-C64C-B68C-760BBB74369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0670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27542"/>
            <a:ext cx="3008313" cy="9683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27542"/>
            <a:ext cx="5111750" cy="487759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195917"/>
            <a:ext cx="3008313" cy="390921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616DB73-E959-BC4C-861D-E5F808A4701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3599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000500"/>
            <a:ext cx="5486400" cy="47228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510646"/>
            <a:ext cx="5486400" cy="3429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472782"/>
            <a:ext cx="5486400" cy="67071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2DE9A77-45B5-EA4C-B5ED-72717BF6CD4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9005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1228725" y="95250"/>
            <a:ext cx="6946900" cy="95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774700" y="1111250"/>
            <a:ext cx="7772400" cy="3905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10"/>
          <p:cNvSpPr>
            <a:spLocks noChangeArrowheads="1"/>
          </p:cNvSpPr>
          <p:nvPr/>
        </p:nvSpPr>
        <p:spPr bwMode="auto">
          <a:xfrm>
            <a:off x="-1266825" y="5007240"/>
            <a:ext cx="18466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  <a:buFontTx/>
              <a:buNone/>
            </a:pPr>
            <a:endParaRPr lang="en-US">
              <a:cs typeface="Arial" charset="0"/>
            </a:endParaRPr>
          </a:p>
        </p:txBody>
      </p:sp>
      <p:sp>
        <p:nvSpPr>
          <p:cNvPr id="251918" name="Rectangle 1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24900" y="5334000"/>
            <a:ext cx="4191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buFontTx/>
              <a:buNone/>
              <a:defRPr sz="1400">
                <a:solidFill>
                  <a:srgbClr val="FF8000"/>
                </a:solidFill>
              </a:defRPr>
            </a:lvl1pPr>
          </a:lstStyle>
          <a:p>
            <a:pPr>
              <a:defRPr/>
            </a:pPr>
            <a:fld id="{98356068-8DA1-234A-9138-486FD16149E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1030" name="Picture 16" descr="osg_logo_4c_white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1" y="148167"/>
            <a:ext cx="1393825" cy="7712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1" name="Rectangle 17"/>
          <p:cNvSpPr>
            <a:spLocks noGrp="1" noChangeArrowheads="1"/>
          </p:cNvSpPr>
          <p:nvPr/>
        </p:nvSpPr>
        <p:spPr bwMode="auto">
          <a:xfrm>
            <a:off x="1" y="5394855"/>
            <a:ext cx="2265363" cy="3201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/>
          <a:p>
            <a:pPr eaLnBrk="0" hangingPunct="0">
              <a:spcBef>
                <a:spcPct val="0"/>
              </a:spcBef>
              <a:buFontTx/>
              <a:buNone/>
            </a:pPr>
            <a:r>
              <a:rPr lang="en-US" sz="1200">
                <a:solidFill>
                  <a:srgbClr val="FF8000"/>
                </a:solidFill>
              </a:rPr>
              <a:t>OSG User School 2016</a:t>
            </a:r>
          </a:p>
        </p:txBody>
      </p:sp>
      <p:sp>
        <p:nvSpPr>
          <p:cNvPr id="1032" name="Line 18"/>
          <p:cNvSpPr>
            <a:spLocks noChangeShapeType="1"/>
          </p:cNvSpPr>
          <p:nvPr/>
        </p:nvSpPr>
        <p:spPr bwMode="auto">
          <a:xfrm>
            <a:off x="525463" y="963083"/>
            <a:ext cx="8618537" cy="0"/>
          </a:xfrm>
          <a:prstGeom prst="line">
            <a:avLst/>
          </a:prstGeom>
          <a:noFill/>
          <a:ln w="38100">
            <a:solidFill>
              <a:srgbClr val="FF8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83" r:id="rId1"/>
    <p:sldLayoutId id="2147484173" r:id="rId2"/>
    <p:sldLayoutId id="2147484174" r:id="rId3"/>
    <p:sldLayoutId id="2147484175" r:id="rId4"/>
    <p:sldLayoutId id="2147484176" r:id="rId5"/>
    <p:sldLayoutId id="2147484177" r:id="rId6"/>
    <p:sldLayoutId id="2147484178" r:id="rId7"/>
    <p:sldLayoutId id="2147484179" r:id="rId8"/>
    <p:sldLayoutId id="2147484180" r:id="rId9"/>
    <p:sldLayoutId id="2147484181" r:id="rId10"/>
    <p:sldLayoutId id="2147484182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rgbClr val="000080"/>
          </a:solidFill>
          <a:latin typeface="+mn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rgbClr val="000080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rgbClr val="000080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rgbClr val="000080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rgbClr val="000080"/>
          </a:solidFill>
          <a:latin typeface="Arial" charset="0"/>
          <a:ea typeface="ＭＳ Ｐゴシック" charset="-128"/>
          <a:cs typeface="ＭＳ Ｐゴシック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3200">
          <a:solidFill>
            <a:srgbClr val="000080"/>
          </a:solidFill>
          <a:latin typeface="Futura" charset="0"/>
          <a:ea typeface="ＭＳ Ｐゴシック" charset="-128"/>
          <a:cs typeface="ＭＳ Ｐゴシック" charset="-128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3200">
          <a:solidFill>
            <a:srgbClr val="000080"/>
          </a:solidFill>
          <a:latin typeface="Futura" charset="0"/>
          <a:ea typeface="ＭＳ Ｐゴシック" charset="-128"/>
          <a:cs typeface="ＭＳ Ｐゴシック" charset="-128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3200">
          <a:solidFill>
            <a:srgbClr val="000080"/>
          </a:solidFill>
          <a:latin typeface="Futura" charset="0"/>
          <a:ea typeface="ＭＳ Ｐゴシック" charset="-128"/>
          <a:cs typeface="ＭＳ Ｐゴシック" charset="-128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3200">
          <a:solidFill>
            <a:srgbClr val="000080"/>
          </a:solidFill>
          <a:latin typeface="Futura" charset="0"/>
          <a:ea typeface="ＭＳ Ｐゴシック" charset="-128"/>
          <a:cs typeface="ＭＳ Ｐゴシック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000080"/>
        </a:buClr>
        <a:buFont typeface="Times" charset="0"/>
        <a:buChar char="•"/>
        <a:defRPr kumimoji="1" sz="320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3C0000"/>
        </a:buClr>
        <a:buFont typeface="Symbol" charset="0"/>
        <a:buChar char=""/>
        <a:defRPr kumimoji="1" sz="2800">
          <a:solidFill>
            <a:schemeClr val="tx2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3C0000"/>
        </a:buClr>
        <a:buFont typeface="Wingdings" charset="0"/>
        <a:buChar char="§"/>
        <a:defRPr kumimoji="1" sz="2400">
          <a:solidFill>
            <a:schemeClr val="tx2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3C0000"/>
        </a:buClr>
        <a:buFont typeface="Wingdings" charset="0"/>
        <a:buChar char=""/>
        <a:defRPr kumimoji="1" sz="2000">
          <a:solidFill>
            <a:schemeClr val="tx2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3C0000"/>
        </a:buClr>
        <a:buFont typeface="Wingdings" charset="0"/>
        <a:buChar char=""/>
        <a:defRPr kumimoji="1" sz="2000">
          <a:solidFill>
            <a:schemeClr val="tx2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rgbClr val="3C0000"/>
        </a:buClr>
        <a:buFont typeface="Wingdings" charset="2"/>
        <a:buChar char=""/>
        <a:defRPr kumimoji="1" sz="2000">
          <a:solidFill>
            <a:schemeClr val="tx2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rgbClr val="3C0000"/>
        </a:buClr>
        <a:buFont typeface="Wingdings" charset="2"/>
        <a:buChar char=""/>
        <a:defRPr kumimoji="1" sz="2000">
          <a:solidFill>
            <a:schemeClr val="tx2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rgbClr val="3C0000"/>
        </a:buClr>
        <a:buFont typeface="Wingdings" charset="2"/>
        <a:buChar char=""/>
        <a:defRPr kumimoji="1" sz="2000">
          <a:solidFill>
            <a:schemeClr val="tx2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rgbClr val="3C0000"/>
        </a:buClr>
        <a:buFont typeface="Wingdings" charset="2"/>
        <a:buChar char=""/>
        <a:defRPr kumimoji="1" sz="2000">
          <a:solidFill>
            <a:schemeClr val="tx2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mailto:ckoch5@wisc.edu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4.jpeg"/><Relationship Id="rId5" Type="http://schemas.openxmlformats.org/officeDocument/2006/relationships/image" Target="../media/image5.jpeg"/><Relationship Id="rId6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7.jpeg"/><Relationship Id="rId5" Type="http://schemas.openxmlformats.org/officeDocument/2006/relationships/image" Target="../media/image4.jpeg"/><Relationship Id="rId6" Type="http://schemas.openxmlformats.org/officeDocument/2006/relationships/image" Target="../media/image5.jpeg"/><Relationship Id="rId7" Type="http://schemas.openxmlformats.org/officeDocument/2006/relationships/image" Target="../media/image8.jpe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jpe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/>
          <p:cNvSpPr>
            <a:spLocks noGrp="1"/>
          </p:cNvSpPr>
          <p:nvPr>
            <p:ph type="ctrTitle"/>
          </p:nvPr>
        </p:nvSpPr>
        <p:spPr>
          <a:xfrm>
            <a:off x="685800" y="1058333"/>
            <a:ext cx="7772400" cy="1799167"/>
          </a:xfrm>
        </p:spPr>
        <p:txBody>
          <a:bodyPr/>
          <a:lstStyle/>
          <a:p>
            <a:pPr eaLnBrk="1" hangingPunct="1"/>
            <a:r>
              <a:rPr lang="en-US" sz="4000" dirty="0" smtClean="0">
                <a:latin typeface="Arial" charset="0"/>
                <a:ea typeface="ＭＳ Ｐゴシック" charset="0"/>
                <a:cs typeface="ＭＳ Ｐゴシック" charset="0"/>
              </a:rPr>
              <a:t>Software for DHTC Part 2: Interpreted Languages</a:t>
            </a:r>
            <a:endParaRPr lang="en-US" sz="2400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5362" name="Subtitle 2"/>
          <p:cNvSpPr>
            <a:spLocks noGrp="1"/>
          </p:cNvSpPr>
          <p:nvPr>
            <p:ph type="subTitle" idx="1"/>
          </p:nvPr>
        </p:nvSpPr>
        <p:spPr>
          <a:xfrm>
            <a:off x="512763" y="3238500"/>
            <a:ext cx="8128000" cy="1460500"/>
          </a:xfrm>
        </p:spPr>
        <p:txBody>
          <a:bodyPr/>
          <a:lstStyle/>
          <a:p>
            <a:pPr eaLnBrk="1" hangingPunct="1"/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Christina Koch (</a:t>
            </a:r>
            <a:r>
              <a:rPr lang="en-US" dirty="0">
                <a:latin typeface="Arial" charset="0"/>
                <a:ea typeface="ＭＳ Ｐゴシック" charset="0"/>
                <a:cs typeface="ＭＳ Ｐゴシック" charset="0"/>
                <a:hlinkClick r:id="rId2"/>
              </a:rPr>
              <a:t>ckoch5@wisc.edu</a:t>
            </a: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)</a:t>
            </a:r>
          </a:p>
          <a:p>
            <a:pPr eaLnBrk="1" hangingPunct="1"/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Research Computing Facilitator</a:t>
            </a:r>
          </a:p>
          <a:p>
            <a:pPr eaLnBrk="1" hangingPunct="1"/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University of Wisconsin - Madison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Questions?</a:t>
            </a:r>
          </a:p>
        </p:txBody>
      </p:sp>
      <p:sp>
        <p:nvSpPr>
          <p:cNvPr id="40962" name="Content Placeholder 2"/>
          <p:cNvSpPr>
            <a:spLocks noGrp="1"/>
          </p:cNvSpPr>
          <p:nvPr>
            <p:ph idx="1"/>
          </p:nvPr>
        </p:nvSpPr>
        <p:spPr>
          <a:xfrm>
            <a:off x="774700" y="1111250"/>
            <a:ext cx="7839075" cy="4345782"/>
          </a:xfrm>
        </p:spPr>
        <p:txBody>
          <a:bodyPr/>
          <a:lstStyle/>
          <a:p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Now</a:t>
            </a: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: Hands-on Exercises</a:t>
            </a:r>
          </a:p>
          <a:p>
            <a:pPr lvl="1"/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3:45 - 5:00pm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0963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E54493C6-7E08-3346-AB94-B4F773190FFA}" type="slidenum">
              <a:rPr lang="en-US" sz="1400">
                <a:solidFill>
                  <a:srgbClr val="FF8000"/>
                </a:solidFill>
              </a:rPr>
              <a:pPr/>
              <a:t>10</a:t>
            </a:fld>
            <a:endParaRPr lang="en-US" sz="1400">
              <a:solidFill>
                <a:srgbClr val="FF8000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Recap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638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Arial" charset="0"/>
                <a:ea typeface="ＭＳ Ｐゴシック" charset="0"/>
              </a:rPr>
              <a:t>Previous techniques:</a:t>
            </a:r>
          </a:p>
          <a:p>
            <a:pPr lvl="1"/>
            <a:r>
              <a:rPr lang="en-US" dirty="0" smtClean="0">
                <a:latin typeface="Arial" charset="0"/>
                <a:ea typeface="ＭＳ Ｐゴシック" charset="0"/>
              </a:rPr>
              <a:t>Compiled code</a:t>
            </a:r>
          </a:p>
          <a:p>
            <a:pPr lvl="2"/>
            <a:r>
              <a:rPr lang="en-US" dirty="0">
                <a:latin typeface="Arial" charset="0"/>
                <a:ea typeface="ＭＳ Ｐゴシック" charset="0"/>
              </a:rPr>
              <a:t>Download compiled binaries</a:t>
            </a:r>
          </a:p>
          <a:p>
            <a:pPr lvl="2"/>
            <a:r>
              <a:rPr lang="en-US" dirty="0" smtClean="0">
                <a:latin typeface="Arial" charset="0"/>
                <a:ea typeface="ＭＳ Ｐゴシック" charset="0"/>
              </a:rPr>
              <a:t>Build yourself</a:t>
            </a:r>
          </a:p>
          <a:p>
            <a:pPr lvl="1"/>
            <a:r>
              <a:rPr lang="en-US" dirty="0" smtClean="0">
                <a:latin typeface="Arial" charset="0"/>
                <a:ea typeface="ＭＳ Ｐゴシック" charset="0"/>
              </a:rPr>
              <a:t>Wrapper script</a:t>
            </a:r>
          </a:p>
          <a:p>
            <a:pPr lvl="2"/>
            <a:r>
              <a:rPr lang="en-US" dirty="0" smtClean="0">
                <a:latin typeface="Arial" charset="0"/>
                <a:ea typeface="ＭＳ Ｐゴシック" charset="0"/>
              </a:rPr>
              <a:t>Run compiled code</a:t>
            </a:r>
          </a:p>
          <a:p>
            <a:pPr lvl="2"/>
            <a:r>
              <a:rPr lang="en-US" dirty="0" smtClean="0">
                <a:latin typeface="Arial" charset="0"/>
                <a:ea typeface="ＭＳ Ｐゴシック" charset="0"/>
              </a:rPr>
              <a:t>Use a pre-built installation </a:t>
            </a:r>
            <a:r>
              <a:rPr lang="en-US" dirty="0" smtClean="0">
                <a:latin typeface="Arial" charset="0"/>
                <a:ea typeface="ＭＳ Ｐゴシック" charset="0"/>
                <a:sym typeface="Wingdings"/>
              </a:rPr>
              <a:t> we’re going to explore this further in this session</a:t>
            </a:r>
            <a:endParaRPr lang="en-US" dirty="0">
              <a:latin typeface="Arial" charset="0"/>
              <a:ea typeface="ＭＳ Ｐゴシック" charset="0"/>
            </a:endParaRPr>
          </a:p>
        </p:txBody>
      </p:sp>
      <p:sp>
        <p:nvSpPr>
          <p:cNvPr id="16387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27F021CE-6D94-8648-B9A9-BE3C05B4AD45}" type="slidenum">
              <a:rPr lang="en-US" sz="1400">
                <a:solidFill>
                  <a:srgbClr val="FF8000"/>
                </a:solidFill>
              </a:rPr>
              <a:pPr/>
              <a:t>2</a:t>
            </a:fld>
            <a:endParaRPr lang="en-US" sz="1400">
              <a:solidFill>
                <a:srgbClr val="FF8000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Interpreted code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626" y="1111251"/>
            <a:ext cx="8118475" cy="4077229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Instead of being compiled and then run…</a:t>
            </a:r>
          </a:p>
          <a:p>
            <a:pPr marL="0" indent="0">
              <a:buFont typeface="Times" charset="0"/>
              <a:buNone/>
              <a:defRPr/>
            </a:pPr>
            <a:endParaRPr lang="en-US" dirty="0"/>
          </a:p>
          <a:p>
            <a:pPr marL="0" indent="0">
              <a:buFont typeface="Times" charset="0"/>
              <a:buNone/>
              <a:defRPr/>
            </a:pPr>
            <a:endParaRPr lang="en-US" dirty="0" smtClean="0"/>
          </a:p>
          <a:p>
            <a:pPr>
              <a:defRPr/>
            </a:pPr>
            <a:r>
              <a:rPr lang="en-US" dirty="0" smtClean="0"/>
              <a:t>…interpreted languages are translated into binary code “on the fly”</a:t>
            </a:r>
            <a:endParaRPr lang="en-US" dirty="0"/>
          </a:p>
        </p:txBody>
      </p:sp>
      <p:sp>
        <p:nvSpPr>
          <p:cNvPr id="23555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104C4BDA-6212-2E4A-854D-8F58842D4D50}" type="slidenum">
              <a:rPr lang="en-US" sz="1400">
                <a:solidFill>
                  <a:srgbClr val="FF8000"/>
                </a:solidFill>
              </a:rPr>
              <a:pPr/>
              <a:t>3</a:t>
            </a:fld>
            <a:endParaRPr lang="en-US" sz="1400">
              <a:solidFill>
                <a:srgbClr val="FF8000"/>
              </a:solidFill>
            </a:endParaRPr>
          </a:p>
        </p:txBody>
      </p:sp>
      <p:pic>
        <p:nvPicPr>
          <p:cNvPr id="23556" name="Picture 4" descr="desktop-computer1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8602" y="4131469"/>
            <a:ext cx="1464732" cy="13533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7" name="Picture 5" descr="medium_computer-programming-cod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952" y="4116917"/>
            <a:ext cx="1029987" cy="1013354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558" name="Straight Arrow Connector 10"/>
          <p:cNvCxnSpPr>
            <a:cxnSpLocks noChangeShapeType="1"/>
            <a:stCxn id="23557" idx="3"/>
            <a:endCxn id="23559" idx="1"/>
          </p:cNvCxnSpPr>
          <p:nvPr/>
        </p:nvCxnSpPr>
        <p:spPr bwMode="auto">
          <a:xfrm flipV="1">
            <a:off x="1912939" y="4618303"/>
            <a:ext cx="901700" cy="5291"/>
          </a:xfrm>
          <a:prstGeom prst="straightConnector1">
            <a:avLst/>
          </a:prstGeom>
          <a:noFill/>
          <a:ln w="9525">
            <a:solidFill>
              <a:srgbClr val="0000CC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23559" name="Picture 7" descr="babel-white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4639" y="3996532"/>
            <a:ext cx="2111375" cy="12435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60" name="Picture 8" descr="binary-stream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6014" y="4245240"/>
            <a:ext cx="1658937" cy="1041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61" name="Picture 4" descr="desktop-computer1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1888" y="1682750"/>
            <a:ext cx="1359731" cy="12316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62" name="Picture 5" descr="medium_computer-programming-cod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00" y="1821657"/>
            <a:ext cx="1079500" cy="96176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63" name="Picture 6" descr="binary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50" y="1760803"/>
            <a:ext cx="1316038" cy="1096698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564" name="Straight Arrow Connector 10"/>
          <p:cNvCxnSpPr>
            <a:cxnSpLocks noChangeShapeType="1"/>
            <a:stCxn id="23562" idx="3"/>
            <a:endCxn id="23563" idx="1"/>
          </p:cNvCxnSpPr>
          <p:nvPr/>
        </p:nvCxnSpPr>
        <p:spPr bwMode="auto">
          <a:xfrm>
            <a:off x="2095500" y="2302537"/>
            <a:ext cx="1454150" cy="6615"/>
          </a:xfrm>
          <a:prstGeom prst="straightConnector1">
            <a:avLst/>
          </a:prstGeom>
          <a:noFill/>
          <a:ln w="9525">
            <a:solidFill>
              <a:srgbClr val="0000CC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565" name="Straight Arrow Connector 23"/>
          <p:cNvCxnSpPr>
            <a:cxnSpLocks noChangeShapeType="1"/>
            <a:stCxn id="23563" idx="3"/>
            <a:endCxn id="23561" idx="1"/>
          </p:cNvCxnSpPr>
          <p:nvPr/>
        </p:nvCxnSpPr>
        <p:spPr bwMode="auto">
          <a:xfrm flipV="1">
            <a:off x="4865688" y="2298568"/>
            <a:ext cx="1346200" cy="10584"/>
          </a:xfrm>
          <a:prstGeom prst="straightConnector1">
            <a:avLst/>
          </a:prstGeom>
          <a:noFill/>
          <a:ln w="9525">
            <a:solidFill>
              <a:srgbClr val="0000CC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7" name="Picture 30" descr="desktop-computer1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6225" y="3710782"/>
            <a:ext cx="2401888" cy="18626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7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Interpretation</a:t>
            </a:r>
          </a:p>
        </p:txBody>
      </p:sp>
      <p:sp>
        <p:nvSpPr>
          <p:cNvPr id="24579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700735E5-213C-3145-9981-835EF8DA1DF6}" type="slidenum">
              <a:rPr lang="en-US" sz="1400">
                <a:solidFill>
                  <a:srgbClr val="FF8000"/>
                </a:solidFill>
              </a:rPr>
              <a:pPr/>
              <a:t>4</a:t>
            </a:fld>
            <a:endParaRPr lang="en-US" sz="1400">
              <a:solidFill>
                <a:srgbClr val="FF8000"/>
              </a:solidFill>
            </a:endParaRPr>
          </a:p>
        </p:txBody>
      </p:sp>
      <p:pic>
        <p:nvPicPr>
          <p:cNvPr id="24580" name="Picture 5" descr="medium_computer-programming-cod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564" y="1706563"/>
            <a:ext cx="1838325" cy="1531938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81" name="Picture 7" descr="bookshelf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7926" y="3304646"/>
            <a:ext cx="811213" cy="6760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4582" name="Straight Arrow Connector 10"/>
          <p:cNvCxnSpPr>
            <a:cxnSpLocks noChangeShapeType="1"/>
            <a:stCxn id="24580" idx="3"/>
            <a:endCxn id="24584" idx="1"/>
          </p:cNvCxnSpPr>
          <p:nvPr/>
        </p:nvCxnSpPr>
        <p:spPr bwMode="auto">
          <a:xfrm flipV="1">
            <a:off x="2274888" y="2297907"/>
            <a:ext cx="800100" cy="174625"/>
          </a:xfrm>
          <a:prstGeom prst="straightConnector1">
            <a:avLst/>
          </a:prstGeom>
          <a:noFill/>
          <a:ln w="9525">
            <a:solidFill>
              <a:srgbClr val="0000CC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4583" name="TextBox 22"/>
          <p:cNvSpPr txBox="1">
            <a:spLocks noChangeArrowheads="1"/>
          </p:cNvSpPr>
          <p:nvPr/>
        </p:nvSpPr>
        <p:spPr bwMode="auto">
          <a:xfrm>
            <a:off x="398464" y="1223699"/>
            <a:ext cx="97975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/>
              <a:t>Script</a:t>
            </a:r>
          </a:p>
        </p:txBody>
      </p:sp>
      <p:pic>
        <p:nvPicPr>
          <p:cNvPr id="24584" name="Picture 1" descr="babel-white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4989" y="1676136"/>
            <a:ext cx="2111375" cy="12435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5" name="Picture 9" descr="binary-stream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1475" y="2268802"/>
            <a:ext cx="2159000" cy="13546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4586" name="Straight Arrow Connector 29"/>
          <p:cNvCxnSpPr>
            <a:cxnSpLocks noChangeShapeType="1"/>
            <a:stCxn id="24584" idx="3"/>
            <a:endCxn id="24592" idx="0"/>
          </p:cNvCxnSpPr>
          <p:nvPr/>
        </p:nvCxnSpPr>
        <p:spPr bwMode="auto">
          <a:xfrm>
            <a:off x="5186363" y="2297907"/>
            <a:ext cx="1719262" cy="1246188"/>
          </a:xfrm>
          <a:prstGeom prst="straightConnector1">
            <a:avLst/>
          </a:prstGeom>
          <a:noFill/>
          <a:ln w="9525">
            <a:solidFill>
              <a:srgbClr val="0000CC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4587" name="TextBox 22"/>
          <p:cNvSpPr txBox="1">
            <a:spLocks noChangeArrowheads="1"/>
          </p:cNvSpPr>
          <p:nvPr/>
        </p:nvSpPr>
        <p:spPr bwMode="auto">
          <a:xfrm>
            <a:off x="3028950" y="1273969"/>
            <a:ext cx="24638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/>
              <a:t>Interpreter</a:t>
            </a:r>
          </a:p>
        </p:txBody>
      </p:sp>
      <p:sp>
        <p:nvSpPr>
          <p:cNvPr id="24588" name="TextBox 22"/>
          <p:cNvSpPr txBox="1">
            <a:spLocks noChangeArrowheads="1"/>
          </p:cNvSpPr>
          <p:nvPr/>
        </p:nvSpPr>
        <p:spPr bwMode="auto">
          <a:xfrm>
            <a:off x="2906713" y="3899959"/>
            <a:ext cx="24638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/>
              <a:t>Libraries</a:t>
            </a:r>
          </a:p>
        </p:txBody>
      </p:sp>
      <p:cxnSp>
        <p:nvCxnSpPr>
          <p:cNvPr id="24589" name="Straight Arrow Connector 26"/>
          <p:cNvCxnSpPr>
            <a:cxnSpLocks noChangeShapeType="1"/>
            <a:stCxn id="24584" idx="2"/>
            <a:endCxn id="24581" idx="0"/>
          </p:cNvCxnSpPr>
          <p:nvPr/>
        </p:nvCxnSpPr>
        <p:spPr bwMode="auto">
          <a:xfrm flipH="1">
            <a:off x="4122739" y="2919678"/>
            <a:ext cx="7937" cy="384968"/>
          </a:xfrm>
          <a:prstGeom prst="straightConnector1">
            <a:avLst/>
          </a:prstGeom>
          <a:noFill/>
          <a:ln w="9525">
            <a:solidFill>
              <a:srgbClr val="0000CC"/>
            </a:solidFill>
            <a:round/>
            <a:headEnd type="arrow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4590" name="TextBox 22"/>
          <p:cNvSpPr txBox="1">
            <a:spLocks noChangeArrowheads="1"/>
          </p:cNvSpPr>
          <p:nvPr/>
        </p:nvSpPr>
        <p:spPr bwMode="auto">
          <a:xfrm>
            <a:off x="5843588" y="1911615"/>
            <a:ext cx="3194050" cy="1138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sz="2000"/>
              <a:t>text turns</a:t>
            </a:r>
          </a:p>
          <a:p>
            <a:pPr eaLnBrk="1" hangingPunct="1">
              <a:buFontTx/>
              <a:buNone/>
            </a:pPr>
            <a:r>
              <a:rPr lang="en-US" sz="2000"/>
              <a:t>       into binary</a:t>
            </a:r>
          </a:p>
          <a:p>
            <a:pPr eaLnBrk="1" hangingPunct="1">
              <a:buFontTx/>
              <a:buNone/>
            </a:pPr>
            <a:r>
              <a:rPr lang="en-US" sz="2000"/>
              <a:t>                instructions</a:t>
            </a:r>
          </a:p>
        </p:txBody>
      </p:sp>
      <p:sp>
        <p:nvSpPr>
          <p:cNvPr id="24591" name="TextBox 22"/>
          <p:cNvSpPr txBox="1">
            <a:spLocks noChangeArrowheads="1"/>
          </p:cNvSpPr>
          <p:nvPr/>
        </p:nvSpPr>
        <p:spPr bwMode="auto">
          <a:xfrm>
            <a:off x="3365501" y="2930261"/>
            <a:ext cx="246221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sz="2000"/>
              <a:t>uses</a:t>
            </a:r>
          </a:p>
        </p:txBody>
      </p:sp>
      <p:pic>
        <p:nvPicPr>
          <p:cNvPr id="24592" name="Picture 47" descr="motherboard.jp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3651" y="3544095"/>
            <a:ext cx="1122363" cy="8638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4593" name="Straight Arrow Connector 49"/>
          <p:cNvCxnSpPr>
            <a:cxnSpLocks noChangeShapeType="1"/>
            <a:stCxn id="24592" idx="2"/>
            <a:endCxn id="24577" idx="3"/>
          </p:cNvCxnSpPr>
          <p:nvPr/>
        </p:nvCxnSpPr>
        <p:spPr bwMode="auto">
          <a:xfrm flipH="1">
            <a:off x="6488113" y="4407958"/>
            <a:ext cx="417512" cy="234157"/>
          </a:xfrm>
          <a:prstGeom prst="straightConnector1">
            <a:avLst/>
          </a:prstGeom>
          <a:noFill/>
          <a:ln w="9525">
            <a:solidFill>
              <a:srgbClr val="0000CC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On the command line</a:t>
            </a:r>
          </a:p>
        </p:txBody>
      </p:sp>
      <p:pic>
        <p:nvPicPr>
          <p:cNvPr id="25602" name="Content Placeholder 4" descr="interpret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1" b="6297"/>
          <a:stretch>
            <a:fillRect/>
          </a:stretch>
        </p:blipFill>
        <p:spPr>
          <a:xfrm>
            <a:off x="1088571" y="904875"/>
            <a:ext cx="7402286" cy="4450292"/>
          </a:xfrm>
        </p:spPr>
      </p:pic>
      <p:sp>
        <p:nvSpPr>
          <p:cNvPr id="25603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1FF0593A-D7C7-8747-BA54-8797A178E179}" type="slidenum">
              <a:rPr lang="en-US" sz="1400">
                <a:solidFill>
                  <a:srgbClr val="FF8000"/>
                </a:solidFill>
              </a:rPr>
              <a:pPr/>
              <a:t>5</a:t>
            </a:fld>
            <a:endParaRPr lang="en-US" sz="1400">
              <a:solidFill>
                <a:srgbClr val="FF8000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Title 1"/>
          <p:cNvSpPr>
            <a:spLocks noGrp="1"/>
          </p:cNvSpPr>
          <p:nvPr>
            <p:ph type="title"/>
          </p:nvPr>
        </p:nvSpPr>
        <p:spPr>
          <a:xfrm>
            <a:off x="1316039" y="95250"/>
            <a:ext cx="7704137" cy="952500"/>
          </a:xfrm>
        </p:spPr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Common interpreted languages*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74700" y="1111250"/>
            <a:ext cx="3810000" cy="2075657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Python</a:t>
            </a:r>
          </a:p>
          <a:p>
            <a:pPr>
              <a:defRPr/>
            </a:pPr>
            <a:r>
              <a:rPr lang="en-US" dirty="0" smtClean="0"/>
              <a:t>R</a:t>
            </a:r>
          </a:p>
          <a:p>
            <a:pPr>
              <a:defRPr/>
            </a:pPr>
            <a:r>
              <a:rPr lang="en-US" dirty="0" smtClean="0"/>
              <a:t>Julia</a:t>
            </a:r>
          </a:p>
          <a:p>
            <a:pPr>
              <a:defRPr/>
            </a:pPr>
            <a:r>
              <a:rPr lang="en-US" dirty="0" smtClean="0"/>
              <a:t>Ruby</a:t>
            </a:r>
          </a:p>
          <a:p>
            <a:pPr marL="0" indent="0">
              <a:buFont typeface="Times" charset="0"/>
              <a:buNone/>
              <a:defRPr/>
            </a:pPr>
            <a:endParaRPr lang="en-US" dirty="0" smtClean="0"/>
          </a:p>
          <a:p>
            <a:pPr marL="0" indent="0">
              <a:buFont typeface="Times" charset="0"/>
              <a:buNone/>
              <a:defRPr/>
            </a:pPr>
            <a:endParaRPr lang="en-US" dirty="0" smtClean="0"/>
          </a:p>
          <a:p>
            <a:pPr marL="0" indent="0">
              <a:buFont typeface="Times" charset="0"/>
              <a:buNone/>
              <a:defRPr/>
            </a:pPr>
            <a:endParaRPr lang="en-US" dirty="0"/>
          </a:p>
        </p:txBody>
      </p:sp>
      <p:sp>
        <p:nvSpPr>
          <p:cNvPr id="26627" name="Content Placeholder 5"/>
          <p:cNvSpPr>
            <a:spLocks noGrp="1"/>
          </p:cNvSpPr>
          <p:nvPr>
            <p:ph sz="half" idx="2"/>
          </p:nvPr>
        </p:nvSpPr>
        <p:spPr>
          <a:xfrm>
            <a:off x="4737100" y="1111250"/>
            <a:ext cx="3810000" cy="1923521"/>
          </a:xfrm>
        </p:spPr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Matlab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Perl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Javascript</a:t>
            </a:r>
          </a:p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6628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08F76007-F841-414A-8A5A-2BA2A6FA03B1}" type="slidenum">
              <a:rPr lang="en-US" sz="1400">
                <a:solidFill>
                  <a:srgbClr val="FF8000"/>
                </a:solidFill>
              </a:rPr>
              <a:pPr/>
              <a:t>6</a:t>
            </a:fld>
            <a:endParaRPr lang="en-US" sz="1400">
              <a:solidFill>
                <a:srgbClr val="FF8000"/>
              </a:solidFill>
            </a:endParaRPr>
          </a:p>
        </p:txBody>
      </p:sp>
      <p:sp>
        <p:nvSpPr>
          <p:cNvPr id="26629" name="TextBox 4"/>
          <p:cNvSpPr txBox="1">
            <a:spLocks noChangeArrowheads="1"/>
          </p:cNvSpPr>
          <p:nvPr/>
        </p:nvSpPr>
        <p:spPr bwMode="auto">
          <a:xfrm>
            <a:off x="217714" y="4661014"/>
            <a:ext cx="8805333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sz="2000" dirty="0"/>
              <a:t>*Note: the line between interpreted/compiled languages can be fuzzy.  Many languages support both options, with one method being more common.  </a:t>
            </a:r>
          </a:p>
        </p:txBody>
      </p:sp>
      <p:pic>
        <p:nvPicPr>
          <p:cNvPr id="26630" name="Picture 1" descr="python-logo-master-v3-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8808" y="3584915"/>
            <a:ext cx="2790144" cy="8453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31" name="Picture 4" descr="julia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2096" y="2669646"/>
            <a:ext cx="1850572" cy="9148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32" name="Picture 3" descr="matlab-logo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2857" y="2745998"/>
            <a:ext cx="2239056" cy="769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33" name="Picture 5" descr="Rlogo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4988" y="3602113"/>
            <a:ext cx="936065" cy="7521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34" name="Picture 6" descr="perl_logo_oreilly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905" y="3435046"/>
            <a:ext cx="1771174" cy="8186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Title 1"/>
          <p:cNvSpPr>
            <a:spLocks noGrp="1"/>
          </p:cNvSpPr>
          <p:nvPr>
            <p:ph type="title"/>
          </p:nvPr>
        </p:nvSpPr>
        <p:spPr>
          <a:xfrm>
            <a:off x="1316039" y="95250"/>
            <a:ext cx="7761287" cy="952500"/>
          </a:xfrm>
        </p:spPr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Running interpreted code in jobs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Font typeface="Times" charset="0"/>
              <a:buNone/>
              <a:defRPr/>
            </a:pPr>
            <a:r>
              <a:rPr lang="en-US" dirty="0" smtClean="0"/>
              <a:t>General procedure</a:t>
            </a:r>
          </a:p>
          <a:p>
            <a:pPr>
              <a:defRPr/>
            </a:pPr>
            <a:r>
              <a:rPr lang="en-US" dirty="0" smtClean="0"/>
              <a:t>Need to bring along interpreter and script</a:t>
            </a:r>
          </a:p>
          <a:p>
            <a:pPr>
              <a:defRPr/>
            </a:pPr>
            <a:r>
              <a:rPr lang="en-US" dirty="0" smtClean="0"/>
              <a:t>Use a wrapper script as the executable</a:t>
            </a:r>
          </a:p>
          <a:p>
            <a:pPr>
              <a:defRPr/>
            </a:pPr>
            <a:r>
              <a:rPr lang="en-US" dirty="0" smtClean="0"/>
              <a:t>Wrapper script will:</a:t>
            </a:r>
          </a:p>
          <a:p>
            <a:pPr lvl="1">
              <a:defRPr/>
            </a:pPr>
            <a:r>
              <a:rPr lang="en-US" dirty="0" smtClean="0"/>
              <a:t>“Install” the interpreter</a:t>
            </a:r>
          </a:p>
          <a:p>
            <a:pPr lvl="1">
              <a:defRPr/>
            </a:pPr>
            <a:r>
              <a:rPr lang="en-US" dirty="0" smtClean="0"/>
              <a:t>Run the script using the local installation</a:t>
            </a:r>
          </a:p>
          <a:p>
            <a:pPr>
              <a:defRPr/>
            </a:pPr>
            <a:endParaRPr lang="en-US" dirty="0"/>
          </a:p>
        </p:txBody>
      </p:sp>
      <p:sp>
        <p:nvSpPr>
          <p:cNvPr id="27651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58074489-1397-634F-B119-8E649AD0EDB1}" type="slidenum">
              <a:rPr lang="en-US" sz="1400">
                <a:solidFill>
                  <a:srgbClr val="FF8000"/>
                </a:solidFill>
              </a:rPr>
              <a:pPr/>
              <a:t>7</a:t>
            </a:fld>
            <a:endParaRPr lang="en-US" sz="1400">
              <a:solidFill>
                <a:srgbClr val="FF8000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Python on DHTC</a:t>
            </a:r>
          </a:p>
        </p:txBody>
      </p:sp>
      <p:sp>
        <p:nvSpPr>
          <p:cNvPr id="33794" name="Content Placeholder 2"/>
          <p:cNvSpPr>
            <a:spLocks noGrp="1"/>
          </p:cNvSpPr>
          <p:nvPr>
            <p:ph idx="1"/>
          </p:nvPr>
        </p:nvSpPr>
        <p:spPr>
          <a:xfrm>
            <a:off x="774701" y="1111250"/>
            <a:ext cx="8099425" cy="3905250"/>
          </a:xfrm>
        </p:spPr>
        <p:txBody>
          <a:bodyPr/>
          <a:lstStyle/>
          <a:p>
            <a:pPr marL="514350" indent="-514350">
              <a:buFont typeface="+mj-lt"/>
              <a:buAutoNum type="arabicPeriod"/>
              <a:defRPr/>
            </a:pPr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Create a portable Python installation (optional)</a:t>
            </a:r>
          </a:p>
          <a:p>
            <a:pPr marL="514350" indent="-514350">
              <a:buFont typeface="+mj-lt"/>
              <a:buAutoNum type="arabicPeriod"/>
              <a:defRPr/>
            </a:pPr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Bring </a:t>
            </a: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along: </a:t>
            </a:r>
          </a:p>
          <a:p>
            <a:pPr lvl="1">
              <a:defRPr/>
            </a:pPr>
            <a:r>
              <a:rPr lang="en-US" dirty="0">
                <a:latin typeface="Arial" charset="0"/>
                <a:ea typeface="ＭＳ Ｐゴシック" charset="0"/>
              </a:rPr>
              <a:t>pre-built installation OR Python source code</a:t>
            </a:r>
          </a:p>
          <a:p>
            <a:pPr lvl="1">
              <a:defRPr/>
            </a:pPr>
            <a:r>
              <a:rPr lang="en-US" dirty="0" smtClean="0">
                <a:latin typeface="Arial" charset="0"/>
                <a:ea typeface="ＭＳ Ｐゴシック" charset="0"/>
              </a:rPr>
              <a:t>your </a:t>
            </a:r>
            <a:r>
              <a:rPr lang="en-US" dirty="0">
                <a:latin typeface="Arial" charset="0"/>
                <a:ea typeface="ＭＳ Ｐゴシック" charset="0"/>
              </a:rPr>
              <a:t>Python </a:t>
            </a:r>
            <a:r>
              <a:rPr lang="en-US" dirty="0" smtClean="0">
                <a:latin typeface="Arial" charset="0"/>
                <a:ea typeface="ＭＳ Ｐゴシック" charset="0"/>
              </a:rPr>
              <a:t>code</a:t>
            </a:r>
            <a:endParaRPr lang="en-US" dirty="0">
              <a:latin typeface="Arial" charset="0"/>
              <a:ea typeface="ＭＳ Ｐゴシック" charset="0"/>
            </a:endParaRPr>
          </a:p>
          <a:p>
            <a:pPr marL="514350" indent="-514350">
              <a:buFont typeface="+mj-lt"/>
              <a:buAutoNum type="arabicPeriod"/>
              <a:defRPr/>
            </a:pP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Use a wrapper script to: </a:t>
            </a:r>
          </a:p>
          <a:p>
            <a:pPr lvl="1">
              <a:defRPr/>
            </a:pPr>
            <a:r>
              <a:rPr lang="en-US" dirty="0">
                <a:latin typeface="Arial" charset="0"/>
                <a:ea typeface="ＭＳ Ｐゴシック" charset="0"/>
              </a:rPr>
              <a:t>unpack pre-built install OR </a:t>
            </a:r>
            <a:r>
              <a:rPr lang="en-US" dirty="0" smtClean="0">
                <a:latin typeface="Arial" charset="0"/>
                <a:ea typeface="ＭＳ Ｐゴシック" charset="0"/>
              </a:rPr>
              <a:t>install </a:t>
            </a:r>
            <a:r>
              <a:rPr lang="en-US" dirty="0">
                <a:latin typeface="Arial" charset="0"/>
                <a:ea typeface="ＭＳ Ｐゴシック" charset="0"/>
              </a:rPr>
              <a:t>from source</a:t>
            </a:r>
          </a:p>
          <a:p>
            <a:pPr lvl="1">
              <a:defRPr/>
            </a:pPr>
            <a:r>
              <a:rPr lang="en-US" dirty="0" smtClean="0">
                <a:latin typeface="Arial" charset="0"/>
                <a:ea typeface="ＭＳ Ｐゴシック" charset="0"/>
              </a:rPr>
              <a:t>run </a:t>
            </a:r>
            <a:r>
              <a:rPr lang="en-US" dirty="0">
                <a:latin typeface="Arial" charset="0"/>
                <a:ea typeface="ＭＳ Ｐゴシック" charset="0"/>
              </a:rPr>
              <a:t>your Python script</a:t>
            </a:r>
          </a:p>
          <a:p>
            <a:pPr marL="0" indent="0">
              <a:buFont typeface="Times" charset="0"/>
              <a:buNone/>
              <a:defRPr/>
            </a:pPr>
            <a:endParaRPr lang="en-US" sz="2400" dirty="0" smtClean="0">
              <a:latin typeface="Arial" charset="0"/>
              <a:ea typeface="ＭＳ Ｐゴシック" charset="0"/>
              <a:cs typeface="ＭＳ Ｐゴシック" charset="0"/>
            </a:endParaRPr>
          </a:p>
          <a:p>
            <a:pPr marL="0" indent="0">
              <a:buFont typeface="Times" charset="0"/>
              <a:buNone/>
              <a:defRPr/>
            </a:pPr>
            <a:r>
              <a:rPr lang="en-US" sz="2400" dirty="0" smtClean="0">
                <a:latin typeface="Arial" charset="0"/>
                <a:ea typeface="ＭＳ Ｐゴシック" charset="0"/>
                <a:cs typeface="ＭＳ Ｐゴシック" charset="0"/>
              </a:rPr>
              <a:t>(</a:t>
            </a:r>
            <a:r>
              <a:rPr lang="en-US" sz="2400" dirty="0">
                <a:latin typeface="Arial" charset="0"/>
                <a:ea typeface="ＭＳ Ｐゴシック" charset="0"/>
                <a:cs typeface="ＭＳ Ｐゴシック" charset="0"/>
              </a:rPr>
              <a:t>Similar to Exercise </a:t>
            </a:r>
            <a:r>
              <a:rPr lang="en-US" sz="2400" dirty="0" smtClean="0">
                <a:latin typeface="Arial" charset="0"/>
                <a:ea typeface="ＭＳ Ｐゴシック" charset="0"/>
                <a:cs typeface="ＭＳ Ｐゴシック" charset="0"/>
              </a:rPr>
              <a:t>1.4 </a:t>
            </a:r>
            <a:r>
              <a:rPr lang="en-US" sz="2400" dirty="0">
                <a:latin typeface="Arial" charset="0"/>
                <a:ea typeface="ＭＳ Ｐゴシック" charset="0"/>
                <a:cs typeface="ＭＳ Ｐゴシック" charset="0"/>
              </a:rPr>
              <a:t>this morning, will also work for R)</a:t>
            </a:r>
          </a:p>
        </p:txBody>
      </p:sp>
      <p:sp>
        <p:nvSpPr>
          <p:cNvPr id="28675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5EADBF3E-12F5-A145-A08D-83F466E7618B}" type="slidenum">
              <a:rPr lang="en-US" sz="1400">
                <a:solidFill>
                  <a:srgbClr val="FF8000"/>
                </a:solidFill>
              </a:rPr>
              <a:pPr/>
              <a:t>8</a:t>
            </a:fld>
            <a:endParaRPr lang="en-US" sz="1400">
              <a:solidFill>
                <a:srgbClr val="FF8000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Exercises</a:t>
            </a:r>
          </a:p>
        </p:txBody>
      </p:sp>
      <p:sp>
        <p:nvSpPr>
          <p:cNvPr id="39938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>
                <a:latin typeface="Arial" charset="0"/>
                <a:ea typeface="ＭＳ Ｐゴシック" charset="0"/>
                <a:cs typeface="ＭＳ Ｐゴシック" charset="0"/>
              </a:rPr>
              <a:t>Running </a:t>
            </a:r>
            <a:r>
              <a:rPr lang="en-US" sz="2800" dirty="0">
                <a:latin typeface="Arial" charset="0"/>
                <a:ea typeface="ＭＳ Ｐゴシック" charset="0"/>
                <a:cs typeface="ＭＳ Ｐゴシック" charset="0"/>
              </a:rPr>
              <a:t>Python Jobs</a:t>
            </a:r>
          </a:p>
          <a:p>
            <a:pPr lvl="1"/>
            <a:r>
              <a:rPr lang="en-US" sz="2400" dirty="0">
                <a:latin typeface="Arial" charset="0"/>
                <a:ea typeface="ＭＳ Ｐゴシック" charset="0"/>
              </a:rPr>
              <a:t>Exercise </a:t>
            </a:r>
            <a:r>
              <a:rPr lang="en-US" sz="2400" dirty="0" smtClean="0">
                <a:latin typeface="Arial" charset="0"/>
                <a:ea typeface="ＭＳ Ｐゴシック" charset="0"/>
              </a:rPr>
              <a:t>4.1: </a:t>
            </a:r>
            <a:r>
              <a:rPr lang="en-US" sz="2400" dirty="0">
                <a:latin typeface="Arial" charset="0"/>
                <a:ea typeface="ＭＳ Ｐゴシック" charset="0"/>
              </a:rPr>
              <a:t>Pre-building Python and using that installation</a:t>
            </a:r>
          </a:p>
          <a:p>
            <a:pPr lvl="1"/>
            <a:r>
              <a:rPr lang="en-US" sz="2400" dirty="0" smtClean="0">
                <a:latin typeface="Arial" charset="0"/>
                <a:ea typeface="ＭＳ Ｐゴシック" charset="0"/>
              </a:rPr>
              <a:t>Exercise 4.2 </a:t>
            </a:r>
            <a:r>
              <a:rPr lang="en-US" sz="2400" dirty="0" smtClean="0">
                <a:latin typeface="Arial" charset="0"/>
                <a:ea typeface="ＭＳ Ｐゴシック" charset="0"/>
              </a:rPr>
              <a:t>(optional): Further Python job customizations</a:t>
            </a:r>
            <a:endParaRPr lang="en-US" sz="2400" dirty="0">
              <a:latin typeface="Arial" charset="0"/>
              <a:ea typeface="ＭＳ Ｐゴシック" charset="0"/>
            </a:endParaRPr>
          </a:p>
          <a:p>
            <a:r>
              <a:rPr lang="en-US" sz="2800" dirty="0" smtClean="0">
                <a:latin typeface="Arial" charset="0"/>
                <a:ea typeface="ＭＳ Ｐゴシック" charset="0"/>
              </a:rPr>
              <a:t>Work on other exercises from today/yesterday that you weren’t able to finish</a:t>
            </a:r>
            <a:endParaRPr lang="en-US" dirty="0">
              <a:latin typeface="Arial" charset="0"/>
              <a:ea typeface="ＭＳ Ｐゴシック" charset="0"/>
            </a:endParaRPr>
          </a:p>
        </p:txBody>
      </p:sp>
      <p:sp>
        <p:nvSpPr>
          <p:cNvPr id="39939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0A3AA3C6-973B-F746-875B-58455EEFCB6B}" type="slidenum">
              <a:rPr lang="en-US" sz="1400">
                <a:solidFill>
                  <a:srgbClr val="FF8000"/>
                </a:solidFill>
              </a:rPr>
              <a:pPr/>
              <a:t>9</a:t>
            </a:fld>
            <a:endParaRPr lang="en-US" sz="1400">
              <a:solidFill>
                <a:srgbClr val="FF8000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SG-Summer-School-Template">
  <a:themeElements>
    <a:clrScheme name="">
      <a:dk1>
        <a:srgbClr val="000000"/>
      </a:dk1>
      <a:lt1>
        <a:srgbClr val="FFFFFF"/>
      </a:lt1>
      <a:dk2>
        <a:srgbClr val="23005F"/>
      </a:dk2>
      <a:lt2>
        <a:srgbClr val="808080"/>
      </a:lt2>
      <a:accent1>
        <a:srgbClr val="C70000"/>
      </a:accent1>
      <a:accent2>
        <a:srgbClr val="5554FF"/>
      </a:accent2>
      <a:accent3>
        <a:srgbClr val="FFFFFF"/>
      </a:accent3>
      <a:accent4>
        <a:srgbClr val="000000"/>
      </a:accent4>
      <a:accent5>
        <a:srgbClr val="E0AAAA"/>
      </a:accent5>
      <a:accent6>
        <a:srgbClr val="4C4BE7"/>
      </a:accent6>
      <a:hlink>
        <a:srgbClr val="111A99"/>
      </a:hlink>
      <a:folHlink>
        <a:srgbClr val="99CC00"/>
      </a:folHlink>
    </a:clrScheme>
    <a:fontScheme name="Japanese Art">
      <a:majorFont>
        <a:latin typeface="Futura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Char char="•"/>
          <a:tabLst/>
          <a:defRPr kumimoji="0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noFill/>
        <a:ln w="9525" cap="flat" cmpd="sng" algn="ctr">
          <a:solidFill>
            <a:srgbClr val="0000CC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</a:objectDefaults>
  <a:extraClrSchemeLst>
    <a:extraClrScheme>
      <a:clrScheme name="Japanese Art 1">
        <a:dk1>
          <a:srgbClr val="000000"/>
        </a:dk1>
        <a:lt1>
          <a:srgbClr val="D9C641"/>
        </a:lt1>
        <a:dk2>
          <a:srgbClr val="23005F"/>
        </a:dk2>
        <a:lt2>
          <a:srgbClr val="808080"/>
        </a:lt2>
        <a:accent1>
          <a:srgbClr val="C70000"/>
        </a:accent1>
        <a:accent2>
          <a:srgbClr val="5554FF"/>
        </a:accent2>
        <a:accent3>
          <a:srgbClr val="E9DFB0"/>
        </a:accent3>
        <a:accent4>
          <a:srgbClr val="000000"/>
        </a:accent4>
        <a:accent5>
          <a:srgbClr val="E0AAAA"/>
        </a:accent5>
        <a:accent6>
          <a:srgbClr val="4C4BE7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22734</TotalTime>
  <Words>291</Words>
  <Application>Microsoft Macintosh PowerPoint</Application>
  <PresentationFormat>On-screen Show (16:10)</PresentationFormat>
  <Paragraphs>71</Paragraphs>
  <Slides>10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OSG-Summer-School-Template</vt:lpstr>
      <vt:lpstr>Software for DHTC Part 2: Interpreted Languages</vt:lpstr>
      <vt:lpstr>Recap</vt:lpstr>
      <vt:lpstr>Interpreted code</vt:lpstr>
      <vt:lpstr>Interpretation</vt:lpstr>
      <vt:lpstr>On the command line</vt:lpstr>
      <vt:lpstr>Common interpreted languages*</vt:lpstr>
      <vt:lpstr>Running interpreted code in jobs</vt:lpstr>
      <vt:lpstr>Python on DHTC</vt:lpstr>
      <vt:lpstr>Exercises</vt:lpstr>
      <vt:lpstr>Questions?</vt:lpstr>
    </vt:vector>
  </TitlesOfParts>
  <Manager>OSG Resource Managers</Manager>
  <Company>University of Wisconsin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Alain Roy</dc:creator>
  <cp:lastModifiedBy>Christina Koch</cp:lastModifiedBy>
  <cp:revision>386</cp:revision>
  <cp:lastPrinted>2007-02-13T22:42:37Z</cp:lastPrinted>
  <dcterms:created xsi:type="dcterms:W3CDTF">2010-07-18T15:11:48Z</dcterms:created>
  <dcterms:modified xsi:type="dcterms:W3CDTF">2019-07-16T14:04:04Z</dcterms:modified>
</cp:coreProperties>
</file>